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323" r:id="rId3"/>
    <p:sldId id="327" r:id="rId4"/>
    <p:sldId id="317" r:id="rId5"/>
    <p:sldId id="308" r:id="rId6"/>
    <p:sldId id="330" r:id="rId7"/>
    <p:sldId id="310" r:id="rId8"/>
    <p:sldId id="325" r:id="rId9"/>
    <p:sldId id="326" r:id="rId10"/>
    <p:sldId id="313" r:id="rId11"/>
    <p:sldId id="324" r:id="rId12"/>
    <p:sldId id="329" r:id="rId13"/>
    <p:sldId id="316" r:id="rId14"/>
    <p:sldId id="320" r:id="rId15"/>
    <p:sldId id="319" r:id="rId16"/>
    <p:sldId id="314" r:id="rId17"/>
    <p:sldId id="321" r:id="rId18"/>
    <p:sldId id="315" r:id="rId19"/>
    <p:sldId id="318" r:id="rId20"/>
    <p:sldId id="312" r:id="rId21"/>
    <p:sldId id="322" r:id="rId22"/>
    <p:sldId id="328" r:id="rId23"/>
  </p:sldIdLst>
  <p:sldSz cx="18288000" cy="10287000"/>
  <p:notesSz cx="6858000" cy="9947275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EEAA78E-46A6-467C-9175-97D5FADF9F9F}">
          <p14:sldIdLst>
            <p14:sldId id="256"/>
            <p14:sldId id="323"/>
            <p14:sldId id="327"/>
            <p14:sldId id="317"/>
            <p14:sldId id="308"/>
            <p14:sldId id="330"/>
            <p14:sldId id="310"/>
            <p14:sldId id="325"/>
            <p14:sldId id="326"/>
            <p14:sldId id="313"/>
            <p14:sldId id="324"/>
            <p14:sldId id="329"/>
            <p14:sldId id="316"/>
            <p14:sldId id="320"/>
            <p14:sldId id="319"/>
            <p14:sldId id="314"/>
            <p14:sldId id="321"/>
            <p14:sldId id="315"/>
            <p14:sldId id="318"/>
            <p14:sldId id="312"/>
            <p14:sldId id="322"/>
            <p14:sldId id="32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375B"/>
    <a:srgbClr val="13538A"/>
    <a:srgbClr val="4471DF"/>
    <a:srgbClr val="D54773"/>
    <a:srgbClr val="F72570"/>
    <a:srgbClr val="CD446F"/>
    <a:srgbClr val="C0617F"/>
    <a:srgbClr val="C12EC5"/>
    <a:srgbClr val="BC3E65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80" autoAdjust="0"/>
    <p:restoredTop sz="94580" autoAdjust="0"/>
  </p:normalViewPr>
  <p:slideViewPr>
    <p:cSldViewPr>
      <p:cViewPr varScale="1">
        <p:scale>
          <a:sx n="77" d="100"/>
          <a:sy n="77" d="100"/>
        </p:scale>
        <p:origin x="540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Прогноз количества пролеченных иностранных граждан в 2022 году, тыс. чел.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3.8896094137940047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>
                        <a:solidFill>
                          <a:srgbClr val="00B050"/>
                        </a:solidFill>
                      </a:rPr>
                      <a:t>35,0</a:t>
                    </a:r>
                    <a:endParaRPr lang="en-US" b="1" dirty="0">
                      <a:solidFill>
                        <a:srgbClr val="00B050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3679-4628-9302-8F797104CDF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26</a:t>
                    </a:r>
                    <a:r>
                      <a:rPr lang="ru-RU" smtClean="0"/>
                      <a:t> тыс. человек.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679-4628-9302-8F797104CDF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18,6</a:t>
                    </a:r>
                    <a:r>
                      <a:rPr lang="ru-RU" smtClean="0"/>
                      <a:t> тыс. чел.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679-4628-9302-8F797104CDF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mtClean="0"/>
                      <a:t>23</a:t>
                    </a:r>
                    <a:r>
                      <a:rPr lang="ru-RU" smtClean="0"/>
                      <a:t> тыс. чел.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679-4628-9302-8F797104CDF2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mtClean="0"/>
                      <a:t>19,8</a:t>
                    </a:r>
                    <a:r>
                      <a:rPr lang="ru-RU" smtClean="0"/>
                      <a:t> тыс. чел.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679-4628-9302-8F797104CD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9 месяцев 2022 года и прогноз по итогам 2022 года</c:v>
                </c:pt>
                <c:pt idx="1">
                  <c:v>2021</c:v>
                </c:pt>
                <c:pt idx="2">
                  <c:v>2020</c:v>
                </c:pt>
                <c:pt idx="3">
                  <c:v>2019</c:v>
                </c:pt>
                <c:pt idx="4">
                  <c:v>2018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679-4628-9302-8F797104CDF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Фактическое количество пролеченных иностранных граждан, тыс. чел.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2200" b="1" baseline="0" dirty="0" smtClean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28,2</a:t>
                    </a:r>
                    <a:endParaRPr lang="en-US" sz="2200" b="1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3679-4628-9302-8F797104CDF2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2200" b="1" dirty="0" smtClean="0">
                        <a:solidFill>
                          <a:srgbClr val="00B050"/>
                        </a:solidFill>
                      </a:rPr>
                      <a:t>26,0</a:t>
                    </a:r>
                    <a:endParaRPr lang="en-US" sz="2200" b="1" dirty="0">
                      <a:solidFill>
                        <a:srgbClr val="00B050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3679-4628-9302-8F797104CDF2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2200" b="1" dirty="0" smtClean="0">
                        <a:solidFill>
                          <a:srgbClr val="FF0000"/>
                        </a:solidFill>
                      </a:rPr>
                      <a:t>18,6*</a:t>
                    </a:r>
                    <a:endParaRPr lang="en-US" sz="2200" b="1" dirty="0">
                      <a:solidFill>
                        <a:srgbClr val="FF0000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3679-4628-9302-8F797104CDF2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z="2200" b="1" dirty="0" smtClean="0">
                        <a:solidFill>
                          <a:srgbClr val="00B050"/>
                        </a:solidFill>
                      </a:rPr>
                      <a:t>23,0</a:t>
                    </a:r>
                    <a:endParaRPr lang="en-US" sz="2200" b="1" dirty="0">
                      <a:solidFill>
                        <a:srgbClr val="00B050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3679-4628-9302-8F797104CDF2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2200" b="1" dirty="0"/>
                      <a:t>19,8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3679-4628-9302-8F797104CD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9 месяцев 2022 года и прогноз по итогам 2022 года</c:v>
                </c:pt>
                <c:pt idx="1">
                  <c:v>2021</c:v>
                </c:pt>
                <c:pt idx="2">
                  <c:v>2020</c:v>
                </c:pt>
                <c:pt idx="3">
                  <c:v>2019</c:v>
                </c:pt>
                <c:pt idx="4">
                  <c:v>2018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28.2</c:v>
                </c:pt>
                <c:pt idx="1">
                  <c:v>26</c:v>
                </c:pt>
                <c:pt idx="2">
                  <c:v>18.600000000000001</c:v>
                </c:pt>
                <c:pt idx="3">
                  <c:v>23</c:v>
                </c:pt>
                <c:pt idx="4">
                  <c:v>19.8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3679-4628-9302-8F797104CDF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6636288"/>
        <c:axId val="26637824"/>
      </c:barChart>
      <c:catAx>
        <c:axId val="266362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 baseline="0">
                <a:latin typeface="Times New Roman" panose="02020603050405020304" pitchFamily="18" charset="0"/>
              </a:defRPr>
            </a:pPr>
            <a:endParaRPr lang="ru-RU"/>
          </a:p>
        </c:txPr>
        <c:crossAx val="26637824"/>
        <c:crosses val="autoZero"/>
        <c:auto val="1"/>
        <c:lblAlgn val="ctr"/>
        <c:lblOffset val="100"/>
        <c:noMultiLvlLbl val="0"/>
      </c:catAx>
      <c:valAx>
        <c:axId val="266378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baseline="0">
                <a:latin typeface="Times New Roman" panose="02020603050405020304" pitchFamily="18" charset="0"/>
              </a:defRPr>
            </a:pPr>
            <a:endParaRPr lang="ru-RU"/>
          </a:p>
        </c:txPr>
        <c:crossAx val="26636288"/>
        <c:crosses val="autoZero"/>
        <c:crossBetween val="between"/>
      </c:valAx>
    </c:plotArea>
    <c:legend>
      <c:legendPos val="b"/>
      <c:legendEntry>
        <c:idx val="0"/>
        <c:txPr>
          <a:bodyPr/>
          <a:lstStyle/>
          <a:p>
            <a:pPr>
              <a:defRPr sz="1600" baseline="0">
                <a:latin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 baseline="0">
                <a:latin typeface="Times New Roman" panose="02020603050405020304" pitchFamily="18" charset="0"/>
              </a:defRPr>
            </a:pPr>
            <a:endParaRPr lang="ru-RU"/>
          </a:p>
        </c:txPr>
      </c:legendEntry>
      <c:layout/>
      <c:overlay val="0"/>
      <c:txPr>
        <a:bodyPr/>
        <a:lstStyle/>
        <a:p>
          <a:pPr>
            <a:defRPr sz="1600" baseline="0">
              <a:latin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2833211422342697E-2"/>
          <c:y val="0"/>
          <c:w val="0.7513961920014236"/>
          <c:h val="0.959259259259259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7"/>
          <c:dLbls>
            <c:dLbl>
              <c:idx val="0"/>
              <c:layout>
                <c:manualLayout>
                  <c:x val="0.10700916483800181"/>
                  <c:y val="1.5873780702785285E-2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86,8%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12C3-47A6-9AE1-B8AB0B406F1B}"/>
                </c:ext>
              </c:extLst>
            </c:dLbl>
            <c:dLbl>
              <c:idx val="1"/>
              <c:layout>
                <c:manualLayout>
                  <c:x val="-0.11400274624058908"/>
                  <c:y val="-3.9692880034577244E-2"/>
                </c:manualLayout>
              </c:layout>
              <c:tx>
                <c:rich>
                  <a:bodyPr/>
                  <a:lstStyle/>
                  <a:p>
                    <a:r>
                      <a: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7,1%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2C3-47A6-9AE1-B8AB0B406F1B}"/>
                </c:ext>
              </c:extLst>
            </c:dLbl>
            <c:dLbl>
              <c:idx val="2"/>
              <c:layout>
                <c:manualLayout>
                  <c:x val="-5.5933375038527133E-2"/>
                  <c:y val="-2.3322877510937291E-2"/>
                </c:manualLayout>
              </c:layout>
              <c:tx>
                <c:rich>
                  <a:bodyPr/>
                  <a:lstStyle/>
                  <a:p>
                    <a:r>
                      <a: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3,8%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12C3-47A6-9AE1-B8AB0B406F1B}"/>
                </c:ext>
              </c:extLst>
            </c:dLbl>
            <c:dLbl>
              <c:idx val="3"/>
              <c:layout>
                <c:manualLayout>
                  <c:x val="-2.1820458437332553E-2"/>
                  <c:y val="-1.7465745681028023E-2"/>
                </c:manualLayout>
              </c:layout>
              <c:tx>
                <c:rich>
                  <a:bodyPr/>
                  <a:lstStyle/>
                  <a:p>
                    <a:r>
                      <a: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2,2%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12C3-47A6-9AE1-B8AB0B406F1B}"/>
                </c:ext>
              </c:extLst>
            </c:dLbl>
            <c:dLbl>
              <c:idx val="4"/>
              <c:layout>
                <c:manualLayout>
                  <c:x val="3.5813877982344554E-2"/>
                  <c:y val="-1.8460127398335129E-2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12C3-47A6-9AE1-B8AB0B406F1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Страны СНГ</c:v>
                </c:pt>
                <c:pt idx="1">
                  <c:v>Страны Европы</c:v>
                </c:pt>
                <c:pt idx="2">
                  <c:v>Страны Азии</c:v>
                </c:pt>
                <c:pt idx="3">
                  <c:v>Страны Африки</c:v>
                </c:pt>
                <c:pt idx="4">
                  <c:v>Прочие страны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0.86799999999999999</c:v>
                </c:pt>
                <c:pt idx="1">
                  <c:v>7.0999999999999994E-2</c:v>
                </c:pt>
                <c:pt idx="2">
                  <c:v>3.7999999999999999E-2</c:v>
                </c:pt>
                <c:pt idx="3">
                  <c:v>2.1999999999999999E-2</c:v>
                </c:pt>
                <c:pt idx="4">
                  <c:v>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2C3-47A6-9AE1-B8AB0B406F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6501685240164652"/>
          <c:y val="0.16333587965683391"/>
          <c:w val="0.15574817492075785"/>
          <c:h val="0.70317898695498882"/>
        </c:manualLayout>
      </c:layout>
      <c:overlay val="0"/>
      <c:txPr>
        <a:bodyPr/>
        <a:lstStyle/>
        <a:p>
          <a:pPr>
            <a:defRPr sz="2200" baseline="0">
              <a:latin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4745762711864611E-2"/>
          <c:y val="0"/>
          <c:w val="0.7513961920014236"/>
          <c:h val="0.9592592592592597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/>
      <c:overlay val="0"/>
      <c:txPr>
        <a:bodyPr/>
        <a:lstStyle/>
        <a:p>
          <a:pPr>
            <a:defRPr sz="1500" baseline="0">
              <a:latin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4686999352353752E-2"/>
          <c:y val="2.7557426011403752E-2"/>
          <c:w val="0.77245636722416999"/>
          <c:h val="0.5527423518781463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AB375B"/>
            </a:solidFill>
          </c:spPr>
          <c:invertIfNegative val="0"/>
          <c:cat>
            <c:strRef>
              <c:f>Лист1!$A$2:$A$8</c:f>
              <c:strCache>
                <c:ptCount val="7"/>
                <c:pt idx="0">
                  <c:v>Комплексные медицинские осмотры (медицинские освидетельствования)</c:v>
                </c:pt>
                <c:pt idx="1">
                  <c:v>Терапия </c:v>
                </c:pt>
                <c:pt idx="2">
                  <c:v>Педиатрия</c:v>
                </c:pt>
                <c:pt idx="3">
                  <c:v>Акушерство и гинекология</c:v>
                </c:pt>
                <c:pt idx="4">
                  <c:v>Стоматология</c:v>
                </c:pt>
                <c:pt idx="5">
                  <c:v>Офтальмология</c:v>
                </c:pt>
                <c:pt idx="6">
                  <c:v>Травматология и ортопедия</c:v>
                </c:pt>
              </c:strCache>
            </c:strRef>
          </c:cat>
          <c:val>
            <c:numRef>
              <c:f>Лист1!$B$2:$B$8</c:f>
              <c:numCache>
                <c:formatCode>#,##0</c:formatCode>
                <c:ptCount val="7"/>
                <c:pt idx="0">
                  <c:v>7426</c:v>
                </c:pt>
                <c:pt idx="1">
                  <c:v>1977</c:v>
                </c:pt>
                <c:pt idx="2">
                  <c:v>1614</c:v>
                </c:pt>
                <c:pt idx="3">
                  <c:v>1287</c:v>
                </c:pt>
                <c:pt idx="4">
                  <c:v>836</c:v>
                </c:pt>
                <c:pt idx="5">
                  <c:v>677</c:v>
                </c:pt>
                <c:pt idx="6">
                  <c:v>656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85-425F-A6E2-C6F5C6B0E2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27863680"/>
        <c:axId val="27869568"/>
        <c:axId val="27352128"/>
      </c:bar3DChart>
      <c:catAx>
        <c:axId val="278636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aseline="0"/>
            </a:pPr>
            <a:endParaRPr lang="ru-RU"/>
          </a:p>
        </c:txPr>
        <c:crossAx val="27869568"/>
        <c:crosses val="autoZero"/>
        <c:auto val="1"/>
        <c:lblAlgn val="ctr"/>
        <c:lblOffset val="100"/>
        <c:noMultiLvlLbl val="0"/>
      </c:catAx>
      <c:valAx>
        <c:axId val="2786956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7863680"/>
        <c:crosses val="autoZero"/>
        <c:crossBetween val="between"/>
      </c:valAx>
      <c:serAx>
        <c:axId val="27352128"/>
        <c:scaling>
          <c:orientation val="minMax"/>
        </c:scaling>
        <c:delete val="1"/>
        <c:axPos val="b"/>
        <c:majorTickMark val="out"/>
        <c:minorTickMark val="none"/>
        <c:tickLblPos val="nextTo"/>
        <c:crossAx val="27869568"/>
        <c:crosses val="autoZero"/>
      </c:serAx>
    </c:plotArea>
    <c:plotVisOnly val="1"/>
    <c:dispBlanksAs val="gap"/>
    <c:showDLblsOverMax val="0"/>
  </c:chart>
  <c:txPr>
    <a:bodyPr/>
    <a:lstStyle/>
    <a:p>
      <a:pPr>
        <a:defRPr sz="1800" baseline="0">
          <a:latin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0.42565</cdr:x>
      <cdr:y>0.22389</cdr:y>
    </cdr:from>
    <cdr:to>
      <cdr:x>0.49793</cdr:x>
      <cdr:y>0.38061</cdr:y>
    </cdr:to>
    <cdr:pic>
      <cdr:nvPicPr>
        <cdr:cNvPr id="2" name="Picture 5" descr="C:\Users\ol\Desktop\Arrow-Up-PNG-Photo.png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4492172" y="1337149"/>
          <a:ext cx="762791" cy="935992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0.22383</cdr:x>
      <cdr:y>0.15467</cdr:y>
    </cdr:from>
    <cdr:to>
      <cdr:x>0.2961</cdr:x>
      <cdr:y>0.31139</cdr:y>
    </cdr:to>
    <cdr:pic>
      <cdr:nvPicPr>
        <cdr:cNvPr id="3" name="Picture 5" descr="C:\Users\ol\Desktop\Arrow-Up-PNG-Photo.png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2362200" y="923751"/>
          <a:ext cx="762791" cy="935992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0.06206</cdr:x>
      <cdr:y>0.75862</cdr:y>
    </cdr:from>
    <cdr:to>
      <cdr:x>0.93568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82254" y="5837724"/>
          <a:ext cx="12420600" cy="18575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jpg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914400" y="4000500"/>
            <a:ext cx="131826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6000" b="1" spc="300" dirty="0" smtClean="0">
                <a:solidFill>
                  <a:srgbClr val="1353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МЕДИЦИНСКИЙ ТУРИЗМ                        В ТАМБОВСКОЙ ОБЛАСТИ</a:t>
            </a:r>
            <a:endParaRPr lang="ru-RU" sz="6000" b="1" spc="300" dirty="0">
              <a:solidFill>
                <a:srgbClr val="1353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Ёди\Desktop\Рисунок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39600" y="0"/>
            <a:ext cx="6248400" cy="1025842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5981700"/>
            <a:ext cx="12039600" cy="4305300"/>
          </a:xfrm>
          <a:prstGeom prst="rect">
            <a:avLst/>
          </a:prstGeom>
          <a:blipFill dpi="0" rotWithShape="1">
            <a:blip r:embed="rId3" cstate="print">
              <a:alphaModFix amt="3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12039600" cy="3848100"/>
          </a:xfrm>
          <a:prstGeom prst="rect">
            <a:avLst/>
          </a:prstGeom>
          <a:blipFill dpi="0" rotWithShape="1">
            <a:blip r:embed="rId4" cstate="print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 descr="C:\Users\ol\Desktop\Развитие экспорта медицинских услуг в 2018-2024 гг\Региональный проект\Новости\Бренд_НП_здравоохранение\ЛОГОТИП_РАЗВИТИЕ_ЭКСПОРТА_МЕДИЦИНСКИХ_УСЛУГ\PNG\Здравоохранение_РазвитиеЭкспорта_лого_RG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200" y="419100"/>
            <a:ext cx="5693229" cy="229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ol\Desktop\Без названия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7614" y="7505700"/>
            <a:ext cx="3079200" cy="170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030200" y="9358553"/>
            <a:ext cx="449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здравоохранения Тамбовской области, 2022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95400" y="1638300"/>
            <a:ext cx="15749587" cy="8334510"/>
          </a:xfrm>
          <a:prstGeom prst="rect">
            <a:avLst/>
          </a:prstGeom>
          <a:blipFill dpi="0" rotWithShape="1">
            <a:blip r:embed="rId2" cstate="print">
              <a:alphaModFix amt="2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564" name="Rectangle 12"/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3567" name="Rectangle 15"/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3570" name="Rectangle 18"/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3576" name="Rectangle 24"/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258871" y="1324571"/>
            <a:ext cx="9829800" cy="747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Медицинские организации Тамбовской области, обладающие прочной 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материально-технической базой, квалифицированными кадрами, 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современным медицинским оборудованием и использующие 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новейшие методики диагностики</a:t>
            </a:r>
            <a:r>
              <a:rPr kumimoji="0" lang="ru-RU" sz="4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лечения различных заболеваний,  оказывают медицинскую помощь </a:t>
            </a: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соответствии со стандартами </a:t>
            </a: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порядками по всем основным профилям медицинской помощи.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457200"/>
            <a:ext cx="7139301" cy="47598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5372100"/>
            <a:ext cx="7139301" cy="47595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5888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95400" y="1638300"/>
            <a:ext cx="15749587" cy="8334510"/>
          </a:xfrm>
          <a:prstGeom prst="rect">
            <a:avLst/>
          </a:prstGeom>
          <a:blipFill dpi="0" rotWithShape="1">
            <a:blip r:embed="rId2" cstate="print">
              <a:alphaModFix amt="2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564" name="Rectangle 12"/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3567" name="Rectangle 15"/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3570" name="Rectangle 18"/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3576" name="Rectangle 24"/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2590800" y="443108"/>
            <a:ext cx="136398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реализации на территории Тамбовской области федерального проекта «Развитие экспорта медицинских услуг» принимают участие 10 крупнейших</a:t>
            </a:r>
            <a:r>
              <a:rPr kumimoji="0" lang="ru-RU" sz="4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медицинских организаций, обладающих наибольшим технологическим                     и кадровым потенциалом</a:t>
            </a:r>
            <a:r>
              <a:rPr lang="ru-RU" sz="4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C:\Users\ol\Desktop\pngwing.co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859" y="4794307"/>
            <a:ext cx="5178503" cy="517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ol\Desktop\pngwing.com (1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3613207"/>
            <a:ext cx="3941934" cy="654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54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52600" y="1485900"/>
            <a:ext cx="15749587" cy="8334510"/>
          </a:xfrm>
          <a:prstGeom prst="rect">
            <a:avLst/>
          </a:prstGeom>
          <a:blipFill dpi="0" rotWithShape="1">
            <a:blip r:embed="rId2" cstate="print">
              <a:alphaModFix amt="2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4038600" y="266700"/>
            <a:ext cx="10654583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Государственное бюджетное учреждение здравоохранения</a:t>
            </a:r>
            <a:br>
              <a:rPr lang="ru-RU" sz="2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 «Тамбовская областная клиническая больница имени В.Д. Бабенко»</a:t>
            </a: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347694" y="-3142405"/>
            <a:ext cx="9296400" cy="1431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b="1" i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b="1" i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b="1" i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b="1" i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b="1" i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b="1" i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b="1" i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Учреждение является крупнейшей многопрофильной медицинской организацией                                   в регионе. Областная больница оснащена высокотехнологичным оборудованием, имеет лицензию на оказание свыше 70 видов медицинской помощи, прибегает  к передовым методам лабораторных исследований и диагностики различных заболеваний.</a:t>
            </a:r>
            <a:endParaRPr lang="en-US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консультативно-диагностическая поликлиника на 750 посещений в смену: прием гастроэнтеролога, ревматолога, нефролога,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оториноларинголога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эндокринолога, аллерголога-иммунолога и других узких специалистов;</a:t>
            </a:r>
          </a:p>
          <a:p>
            <a:pPr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стационар на 980 коек, в том числе 951 круглосуточная и 29 дневных;</a:t>
            </a:r>
          </a:p>
          <a:p>
            <a:pPr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22 стационарных отделения, в том числе 2 неврологических отделения для больных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с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острыми нарушениями мозгового-кровообращения,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нефрологическое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травматолого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-ортопедическое и хирургические отделения с онкоурологическими и онкологическими абдоминальными койками; </a:t>
            </a:r>
          </a:p>
          <a:p>
            <a:pPr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проведение сложнейших операций в стационарных условиях: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эндопротезирование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суставов с применением современных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эндопротезов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характеризующихся высокой прочностью и высокими функциональными способностями;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артроскопическая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пластика передней крестообразной связки, позволяющей восстановить целостность связочного аппарата с минимальной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травматизацией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коленного сустава; операции по хирургической стоматологии; оперативное лечение урологических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патологий. В среднем в год в медицинской организации проводится не менее 11 500 операций, 2 500 из числа которых – высокотехнологичные. </a:t>
            </a:r>
          </a:p>
          <a:p>
            <a:pPr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функциональная, ультразвуковая, эндоскопическая, рентгенологическая диагностика, в том числе методами компьютерной и магнитно-резонансной томографии, в диагностическом отделении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Wingdings" pitchFamily="2" charset="2"/>
              <a:buChar char="Ø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en-US" i="1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dirty="0" smtClean="0"/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kumimoji="0" lang="ru-RU" sz="20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591800" y="7048500"/>
            <a:ext cx="3733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3920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00, 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Тамбовская область, г. Тамбов,                        ул. Московская, д. 29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8 (4752)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72-26-06</a:t>
            </a:r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Ёди\Desktop\frame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0" y="6743700"/>
            <a:ext cx="2133600" cy="21336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599" y="1757332"/>
            <a:ext cx="3299277" cy="24391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774" y="4494051"/>
            <a:ext cx="3342101" cy="22280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1062" y="1757333"/>
            <a:ext cx="3694841" cy="24632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1062" y="4445679"/>
            <a:ext cx="3506337" cy="233755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4892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52600" y="1485900"/>
            <a:ext cx="15749587" cy="8334510"/>
          </a:xfrm>
          <a:prstGeom prst="rect">
            <a:avLst/>
          </a:prstGeom>
          <a:blipFill dpi="0" rotWithShape="1">
            <a:blip r:embed="rId2" cstate="print">
              <a:alphaModFix amt="2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4655692" y="16996"/>
            <a:ext cx="9420399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Государственное бюджетное учреждение здравоохранения</a:t>
            </a:r>
            <a:br>
              <a:rPr lang="ru-RU" sz="2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 «Тамбовская областная 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детская клиническая больница»</a:t>
            </a: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440900" y="-4384634"/>
            <a:ext cx="9296400" cy="1745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b="1" i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Тамбовская областная детская клиническая больница является ведущим учреждением педиатрического и акушерско-гинекологического профилей Тамбовской области.</a:t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endParaRPr lang="en-US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консультативно-диагностическая поликлиника на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500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посещений в смену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прием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акушера-гинеколога, детских специалистов (кардиолога, онколога, нефролога,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оториноларинголога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гастроэнтеролога, уролога и других)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женская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консультация: диагностика и лечение бесплодия,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пренатальный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биохимический скрининг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период 1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2 триместров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беременности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медико-генетическая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консультация: прием-врача генетика, проведение цитогенетических исследований,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кариотипирование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супругов, диагностика наследственных болезней;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стационар на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509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коек, в том числе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491 круглосуточная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18 дневных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педиатрический корпус: 6 отделений педиатрического профиля, включая отделение медицинской реабилитации;</a:t>
            </a:r>
          </a:p>
          <a:p>
            <a:pPr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хирургический корпус: 4 отделения хирургического профиля,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оперблок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детский травматологический пункт, отделение анестезиологии и реанимации. С 2012 года больница является травматологическим центром 1-го уровня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инфекционный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корпус на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3 отделения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перинатальный центр имени Преподобной Марфы Тамбовской: 2 акушерских отделения,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2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отделения новорожденных, родовое отделение, 2 реанимационных отделения для женщин и новорожденных;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высокотехнологичные операции при различных патологиях у детей, в том числе применение передовых методов лечения оториноларингологических патологий: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шейверная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аденотомия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коррекция лопоухости и носовой перегородки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среднем год по всем нозологиям проводится свыше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7 200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операций, высокотехнологичных – около 10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; </a:t>
            </a:r>
            <a:endParaRPr lang="ru-RU" b="1" u="sng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ведение беременности в Перинатальном центре им. Преподобной Марфы Тамбовской. Все обследования и приемы пациентов осуществляются по индивидуальному графику, в том числе в части выбора роженицей врача-акушера-гинеколога;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штате медицинской организации работают 178 врачей, в том числе 3 кандидата медицинских наук, 55 врачей высшей квалификационной категории, 415 средних медицинских работников, из них 114 с высшей квалификационной категорией.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en-US" i="1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dirty="0" smtClean="0"/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kumimoji="0" lang="ru-RU" sz="20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581362" y="7497909"/>
            <a:ext cx="3733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3920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00, 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Тамбовская область, г. Тамбов,                        ул. Рылеева, д. 80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8 (4752)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58-11-47</a:t>
            </a:r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C:\Users\Ёди\Desktop\ПЭФ\Фото\Фото_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68851" y="1866900"/>
            <a:ext cx="3647457" cy="2438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" name="Picture 3" descr="C:\Users\Ёди\Desktop\fram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533810" y="7131673"/>
            <a:ext cx="2209800" cy="22098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7859" y="1731375"/>
            <a:ext cx="3576173" cy="25733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034" y="4603830"/>
            <a:ext cx="3892481" cy="25949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114" y="4604091"/>
            <a:ext cx="3445599" cy="25944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5888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52600" y="1485900"/>
            <a:ext cx="15749587" cy="8334510"/>
          </a:xfrm>
          <a:prstGeom prst="rect">
            <a:avLst/>
          </a:prstGeom>
          <a:blipFill dpi="0" rotWithShape="1">
            <a:blip r:embed="rId2" cstate="print">
              <a:alphaModFix amt="2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3217033" y="266700"/>
            <a:ext cx="12297727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Тамбовское  областное государственное бюджетное учреждение здравоохранения</a:t>
            </a:r>
            <a:br>
              <a:rPr lang="ru-RU" sz="2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 «Городская клиническая больница имени Архиепископа Луки г. Тамбова»</a:t>
            </a: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457200" y="-4659023"/>
            <a:ext cx="9296400" cy="18004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b="1" i="1" dirty="0">
              <a:latin typeface="Times New Roman" pitchFamily="18" charset="0"/>
              <a:cs typeface="Times New Roman" pitchFamily="18" charset="0"/>
            </a:endParaRPr>
          </a:p>
          <a:p>
            <a:endParaRPr lang="en-US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b="1" i="1" dirty="0">
              <a:latin typeface="Times New Roman" pitchFamily="18" charset="0"/>
              <a:cs typeface="Times New Roman" pitchFamily="18" charset="0"/>
            </a:endParaRPr>
          </a:p>
          <a:p>
            <a:endParaRPr lang="en-US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b="1" i="1" dirty="0">
              <a:latin typeface="Times New Roman" pitchFamily="18" charset="0"/>
              <a:cs typeface="Times New Roman" pitchFamily="18" charset="0"/>
            </a:endParaRPr>
          </a:p>
          <a:p>
            <a:endParaRPr lang="en-US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b="1" i="1" dirty="0">
              <a:latin typeface="Times New Roman" pitchFamily="18" charset="0"/>
              <a:cs typeface="Times New Roman" pitchFamily="18" charset="0"/>
            </a:endParaRPr>
          </a:p>
          <a:p>
            <a:endParaRPr lang="en-US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b="1" i="1" dirty="0">
              <a:latin typeface="Times New Roman" pitchFamily="18" charset="0"/>
              <a:cs typeface="Times New Roman" pitchFamily="18" charset="0"/>
            </a:endParaRPr>
          </a:p>
          <a:p>
            <a:endParaRPr lang="en-US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b="1" i="1" dirty="0">
              <a:latin typeface="Times New Roman" pitchFamily="18" charset="0"/>
              <a:cs typeface="Times New Roman" pitchFamily="18" charset="0"/>
            </a:endParaRPr>
          </a:p>
          <a:p>
            <a:endParaRPr lang="en-US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b="1" i="1" dirty="0">
              <a:latin typeface="Times New Roman" pitchFamily="18" charset="0"/>
              <a:cs typeface="Times New Roman" pitchFamily="18" charset="0"/>
            </a:endParaRPr>
          </a:p>
          <a:p>
            <a:endParaRPr lang="en-US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b="1" i="1" dirty="0">
              <a:latin typeface="Times New Roman" pitchFamily="18" charset="0"/>
              <a:cs typeface="Times New Roman" pitchFamily="18" charset="0"/>
            </a:endParaRPr>
          </a:p>
          <a:p>
            <a:endParaRPr lang="en-US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b="1" i="1" dirty="0">
              <a:latin typeface="Times New Roman" pitchFamily="18" charset="0"/>
              <a:cs typeface="Times New Roman" pitchFamily="18" charset="0"/>
            </a:endParaRPr>
          </a:p>
          <a:p>
            <a:endParaRPr lang="en-US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b="1" i="1" dirty="0">
              <a:latin typeface="Times New Roman" pitchFamily="18" charset="0"/>
              <a:cs typeface="Times New Roman" pitchFamily="18" charset="0"/>
            </a:endParaRPr>
          </a:p>
          <a:p>
            <a:endParaRPr lang="en-US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Медицинская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организация является крупнейшим в области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учреждением здравоохранения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, оказывающим первичную медико-санитарную помощь. Учреждение, обладающее широкой материальной и технической базой, предоставляет медицинские услуги детскому и взрослому населению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соответствии со всеми стандартами  оказания медицинской помощи. Отдел платных услуг и маркетинга  при обращении иностранного гражданина применяет индивидуальный подход работы  в зависимости от его потребностей.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многопрофильная поликлиника для детей и взрослых, рассчитанная на 2 159 посещений                  в смену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стационар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537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коек, в том числе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49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круглосуточных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44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дневных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терапевтический стационар медицинской организации включает в себя терапевтическое отделение с пульмонологическими койками и кардиологическое отделение с блоком реанимации и интенсивной терапии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хирургический стационар имеет в своей структуре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отделений, в том числе ожоговое, нейрохирургическое, урологическое, гнойное хирургическое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;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акушерский стационар на 3 отделения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травматологический пункт для взрослых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центр амбулаторной онкологической помощи, оказывающий высококлассную помощь онкологическим пациентам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условиях медицинской организации ежегодной проводится свыше 8 000 операций, 70 из которых – высокотехнологичные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широчайший спектр физиотерапевтических методов лечения, а также различных инструментов диагностических обследований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 функциональной и ультразвуковой диагностики до компьютерной и магнитно-резонансной томографии, в том числе для пациентов с высокой массой тела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медицинская помощь пациентам учреждения оказывается 322 врачами, 6 из которых являются кандидатами медицинских наук, 42 имеют высшую квалификационную категорию, и 555 средними медицинскими работниками, в том числе 204 из них имеют высшую квалификационную категорию.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en-US" i="1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dirty="0" smtClean="0"/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kumimoji="0" lang="ru-RU" sz="20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326914" y="7048500"/>
            <a:ext cx="399868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3920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00, 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Тамбовская область, г. Тамбов,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Тамбов.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ул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. Гоголя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,                    д. 6</a:t>
            </a:r>
          </a:p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(4752)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53-45-68</a:t>
            </a:r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ol\Desktop\ТОГБУЗ ГКБ им. Арх. Луки г. Тамбов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392" y="1638300"/>
            <a:ext cx="3590428" cy="224850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5200" y="7026569"/>
            <a:ext cx="23050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392" y="4219810"/>
            <a:ext cx="3590427" cy="25693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1247" y="4226447"/>
            <a:ext cx="3758055" cy="25627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5814" y="1459568"/>
            <a:ext cx="3589363" cy="243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79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52600" y="1638300"/>
            <a:ext cx="15749587" cy="8334510"/>
          </a:xfrm>
          <a:prstGeom prst="rect">
            <a:avLst/>
          </a:prstGeom>
          <a:blipFill dpi="0" rotWithShape="1">
            <a:blip r:embed="rId2" cstate="print">
              <a:alphaModFix amt="2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3217033" y="266700"/>
            <a:ext cx="12297727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Тамбовское  областное государственное бюджетное учреждение здравоохранения</a:t>
            </a:r>
            <a:br>
              <a:rPr lang="ru-RU" sz="2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 «Городская клиническая больница № 3 имени И.С. </a:t>
            </a:r>
            <a:r>
              <a:rPr lang="ru-RU" sz="2600" b="1" dirty="0" err="1" smtClean="0">
                <a:latin typeface="Times New Roman" pitchFamily="18" charset="0"/>
                <a:cs typeface="Times New Roman" pitchFamily="18" charset="0"/>
              </a:rPr>
              <a:t>Долгушина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 г. Тамбова»</a:t>
            </a: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457200" y="-4936017"/>
            <a:ext cx="9296400" cy="18558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endParaRPr lang="en-US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b="1" i="1" dirty="0">
              <a:latin typeface="Times New Roman" pitchFamily="18" charset="0"/>
              <a:cs typeface="Times New Roman" pitchFamily="18" charset="0"/>
            </a:endParaRPr>
          </a:p>
          <a:p>
            <a:endParaRPr lang="en-US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b="1" i="1" dirty="0">
              <a:latin typeface="Times New Roman" pitchFamily="18" charset="0"/>
              <a:cs typeface="Times New Roman" pitchFamily="18" charset="0"/>
            </a:endParaRPr>
          </a:p>
          <a:p>
            <a:endParaRPr lang="en-US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b="1" i="1" dirty="0">
              <a:latin typeface="Times New Roman" pitchFamily="18" charset="0"/>
              <a:cs typeface="Times New Roman" pitchFamily="18" charset="0"/>
            </a:endParaRPr>
          </a:p>
          <a:p>
            <a:endParaRPr lang="en-US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b="1" i="1" dirty="0">
              <a:latin typeface="Times New Roman" pitchFamily="18" charset="0"/>
              <a:cs typeface="Times New Roman" pitchFamily="18" charset="0"/>
            </a:endParaRPr>
          </a:p>
          <a:p>
            <a:endParaRPr lang="en-US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b="1" i="1" dirty="0">
              <a:latin typeface="Times New Roman" pitchFamily="18" charset="0"/>
              <a:cs typeface="Times New Roman" pitchFamily="18" charset="0"/>
            </a:endParaRPr>
          </a:p>
          <a:p>
            <a:endParaRPr lang="en-US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b="1" i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«Городская клиническая больница № 3 им. И.С.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Долгушина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г. Тамбова» является одной из крупнейших многопрофильных медицинских организаций области для взрослых                           и сосредотачивает в себе самые передовые методы хирургического лечения патологий различного генеза и использует актуальные подходы реабилитации пациентов.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две многопрофильные поликлиники суммарно на 1 116 посещений в смену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стационар на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342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койки,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том числе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324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круглосуточных 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дневных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10 отделений в составе стационара учреждения, в том числе единственные в области оториноларингологическое отделение для взрослых, являющееся межрайонным центром по ЛОР-профилю, и отделение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нейрореабилитации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на базе хирургических и гинекологических отделений ежегодно проводится более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7 000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оперативных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вмешательств. Отделения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оснащены современным эндоскопическим оборудованием, что позволяет выполнять малотравматичные операции на органах брюшной полости при широком спектре патологий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 отделениях хирургического профиля проводится широкий спектр высокотехнологичных операций (не менее 150 в год): реконструктивно-восстановительные операции на желудочно-кишечном тракте, реконструктивные операции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слухо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-проводящем аппарате, операции влагалищным доступом при пролапсе гениталий и стрессовом недержании мочи и т.д.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помощь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онкологическим больным оказывается в ц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ентре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амбулаторной онкологической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помощи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штат медицинской организации включает в себя 213 врачей, в том числе 1 кандидата медицинских наук, 1 доктора медицинских наук, 30 врачей высшей квалификационной категории, 415 средних медицинских работников, в том числе 69 высшей квалификационной категории.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en-US" i="1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dirty="0" smtClean="0"/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kumimoji="0" lang="ru-RU" sz="20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433261" y="7338284"/>
            <a:ext cx="399868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3920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00, 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Тамбовская область, г. Тамбов, ул. Карла Маркса, д. 234/365 </a:t>
            </a:r>
          </a:p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(4752)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53-45-68</a:t>
            </a:r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ol\Desktop\ТОГБУЗ ГКБ № 3 г. Тамбов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0079" y="1777425"/>
            <a:ext cx="4117039" cy="252680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1608" y="7355998"/>
            <a:ext cx="2030290" cy="2030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4897" y="1777425"/>
            <a:ext cx="3790214" cy="25268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078" y="4586768"/>
            <a:ext cx="4018321" cy="26791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9574" y="4595759"/>
            <a:ext cx="3942624" cy="262861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5480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52600" y="1485900"/>
            <a:ext cx="15749587" cy="8334510"/>
          </a:xfrm>
          <a:prstGeom prst="rect">
            <a:avLst/>
          </a:prstGeom>
          <a:blipFill dpi="0" rotWithShape="1">
            <a:blip r:embed="rId2" cstate="print">
              <a:alphaModFix amt="2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3810000" y="644489"/>
            <a:ext cx="1097928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Областное государственное бюджетное учреждение здравоохранения</a:t>
            </a:r>
            <a:br>
              <a:rPr lang="ru-RU" sz="2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 «Тамбовская офтальмологическая клиническая больница»</a:t>
            </a: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762000" y="-4783312"/>
            <a:ext cx="9296400" cy="1717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b="1" i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b="1" i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b="1" i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b="1" i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b="1" i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b="1" i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b="1" i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b="1" i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b="1" i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b="1" i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b="1" i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b="1" i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b="1" i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b="1" i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b="1" i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Тамбовская </a:t>
            </a:r>
            <a:r>
              <a:rPr lang="ru-RU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офтальмологическая клиническая больница является организационно-методическим центром офтальмологической службы области и оказывает специализированную, в том числе высокотехнологичную</a:t>
            </a:r>
            <a:r>
              <a:rPr lang="en-US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  <a:r>
              <a:rPr lang="ru-RU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медицинскую помощь                          по профилю «офтальмология» взрослому и детскому населению.</a:t>
            </a:r>
            <a:endParaRPr lang="en-US" b="1" i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i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консультативно-диагностическая поликлиника на 500 посещений в смену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стационар на 1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42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койки, в том числе 92 круглосуточных и 50 дневных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3 стационарных отделения, в условиях которых пациентам будет оказана высококвалифицированная медицинская помощь при офтальмологических заболеваниях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единственный в регионе офтальмологический травматологический пункт, расположенный на базе приемного отделения медицинской организации, с круглосуточным режимом работы, где оказывается неотложная офтальмологическая помощь лицам с патологиями и травмами глаза;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современная хирургия катаракты методом ультразвуковой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факоэмульсификации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являющимся в настоящее время «золотым стандартом» в хирургии катаракты. Операции проводятся с имплантацией различных моделей интраокулярных линз;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хирургия  глаукомы с  использованием различных дренажных систем и клапанов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хирургическое лечение заболеваний сетчатки глаза;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консервативное и хирургическое лечение травм органа зрения  и его придаточного аппарата, воспалительных заболеваний глаз, острых сосудистых заболеваний сетчатки и зрительного нерва, прогрессирующей миопии, косоглазия;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для пациентов детского возраста 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оптикорефлекторные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тренировки при различных нарушениях  аккомодации, миопии, 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плеоптоортоптическое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лечение при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амблиопии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 косоглазии;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среднем в год в условиях медицинской организации проводится 3 500 операций, в том числе высокотехнологичных – 155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штат учреждения укомплектован 21 врачом, 1 из числа которых - кандидат медицинских наук, 8 имеют высшую квалификационную категорию, и 58 средними медицинскими работниками, в том числе 25 с высшей квалификационной категорией.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dirty="0" smtClean="0"/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kumimoji="0" lang="ru-RU" sz="20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7" name="Picture 5" descr="C:\Users\Ёди\Desktop\fram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31479" y="7426612"/>
            <a:ext cx="2209800" cy="2209800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10556944" y="7783214"/>
            <a:ext cx="3733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392024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Тамбовская область, г. Тамбов,                        ул. Рылеева, д. 82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8 (4752) 58-07-50</a:t>
            </a:r>
          </a:p>
        </p:txBody>
      </p:sp>
      <p:pic>
        <p:nvPicPr>
          <p:cNvPr id="2050" name="Picture 2" descr="C:\Users\ol\Desktop\Развитие экспорта медицинских услуг в 2018-2024 гг\Региональный проект\Материалы для ПЭФ-2022\Фото\ОГБУЗ ТОКБ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400" y="1938921"/>
            <a:ext cx="3365508" cy="252413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233" y="4686300"/>
            <a:ext cx="3379472" cy="26574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4339" y="4534142"/>
            <a:ext cx="2372116" cy="28924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0" y="1957725"/>
            <a:ext cx="3243643" cy="24327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5888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76400" y="1485900"/>
            <a:ext cx="15749587" cy="8334510"/>
          </a:xfrm>
          <a:prstGeom prst="rect">
            <a:avLst/>
          </a:prstGeom>
          <a:blipFill dpi="0" rotWithShape="1">
            <a:blip r:embed="rId2" cstate="print">
              <a:alphaModFix amt="2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3505200" y="253892"/>
            <a:ext cx="1097928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Областное государственное бюджетное учреждение здравоохранения</a:t>
            </a:r>
            <a:br>
              <a:rPr lang="ru-RU" sz="2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 «Тамбовская инфекционная клиническая больница»</a:t>
            </a: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191519" y="829579"/>
            <a:ext cx="9296400" cy="984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b="1" i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b="1" i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b="1" i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b="1" i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ОГБУЗ «ТИКБ» является специализированным медицин­ским учреждением, которое оказывает медицинскую по­мощь инфекционным </a:t>
            </a:r>
            <a:r>
              <a:rPr lang="ru-RU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больным.</a:t>
            </a:r>
            <a:r>
              <a:rPr lang="en-US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 </a:t>
            </a:r>
            <a:r>
              <a:rPr lang="ru-RU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лечении пациентов в больнице используются все передовые методы диагностики и лечения инфекционных заболеваний. Врачи используют в своей работе актуальные клинические рекомендации и современные методики с внедрением последних технологий, в том числе при лече­нии вирусных гепатитов и ВИЧ-инфекции.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en-US" i="1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консультативно-диагностическая поликлиника, которая рассчитана на 50 посещений в смену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стационар на 125 коек, в том числе 119 круглосуточных и 6 дневных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инфекционных отделения в составе стационара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профилактике и борьбе со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СПИД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диагностика, амбулаторное и стационарное лечение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ВИЧ-инфекции, вирусных гепатитов,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COVID-19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других опасных инфекционных заболеваний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и выдача сертификата об отсут­ствии ВИЧ-инфекции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оформление полного пакета медицинских документов с выдачей медицинского заключения о наличии (отсутствии) инфекционных заболеваний,  представляющих опасность для окружающих и яв­ляющихся основанием для отказа в выдаче либо ан­нулирования разрешения на временное проживание иностранных граждан и лиц без гражданства, или вида на жительство, или патента, или разрешения на работу в Российской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Федерации;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медицинской организации работают 29 врачей, в том числе 6 высшей квалификационной категории, 90 средних медицинских работников, в том числе 32 высшей квалификационной категории.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kumimoji="0" lang="ru-RU" sz="20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179865" y="8436317"/>
            <a:ext cx="3733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392000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Тамбовская область, г. Тамбов,                        ул. Бориса Васильева, д. 1а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8 (4752)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47-33-31</a:t>
            </a:r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ol\Desktop\Развитие экспорта медицинских услуг в 2018-2024 гг\Региональный проект\Письмо_брошюры\От МО\ОГБУЗ ТИКБ\фото\больница СПИД цент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320" y="1437659"/>
            <a:ext cx="4153981" cy="311548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qrcoder.ru/code/?https%3A%2F%2Fogbuztikb.com%2F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479" y="8329087"/>
            <a:ext cx="1752600" cy="175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364" y="4670681"/>
            <a:ext cx="2743200" cy="3657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0506" y="4651682"/>
            <a:ext cx="2535216" cy="33802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023" y="4670681"/>
            <a:ext cx="2649749" cy="32408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1778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76400" y="1714500"/>
            <a:ext cx="15749587" cy="8334510"/>
          </a:xfrm>
          <a:prstGeom prst="rect">
            <a:avLst/>
          </a:prstGeom>
          <a:blipFill dpi="0" rotWithShape="1">
            <a:blip r:embed="rId2" cstate="print">
              <a:alphaModFix amt="2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4114800" y="647700"/>
            <a:ext cx="10349821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Государственное бюджетное учреждение здравоохранения</a:t>
            </a:r>
            <a:br>
              <a:rPr lang="ru-RU" sz="2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 «Тамбовский областной онкологический клинический диспансер»</a:t>
            </a: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457200" y="939111"/>
            <a:ext cx="9296400" cy="10218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«Тамбовский областной онкологический клинический диспансер» является головной медицинской организацией Тамбовской области,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оказывающей специализированную                          и высокотехнологичную помощь пациентам онкологического профиля в соответствии                           с международными стандартами лечения. Медицинская организация оснащена передовым медицинским оборудованием для диагностики и лечения онкологических патологий,  медицинскую помощь пациентам оказывают высококвалифицированные специалисты.</a:t>
            </a:r>
            <a:endParaRPr lang="en-US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консультативно-диагностическая поликлиника на 130 посещений в смену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стационар на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295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коек, в том числе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196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круглосуточных 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99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дневных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 стационарных отделений, в том числе 3 онкологических, 2 химиотерапевтических,                        1 радиотерапевтическое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комплексная диагностика, консультирование, профилактика и лечение предопухолевых состояний и злокачественных новообразований различной локализации, в том числе: лечение опухолей головы и шеи, рака легкого, опухолей костей и мягких тканей, опухолей молочных желез, желудочно-кишечного тракта, малого таза, мочеполовой сферы,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лимфопролифреративных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заболеваний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условия стационара медицинской организации ежегодно проводится более 2 500 хирургических вмешательств, в том числе 350 высокотехнологичных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современная клинико-цитологическая лаборатория, имеющая международный сертификат качества клинических лабораторных исследований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EQAS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медицинскую помощь пациентам оказывают 74 врача, в том числе 2 кандидата медицинских наук, 1 доктор медицинских наук, 27 врачей высшей квалификационной категории, и 154 средних медицинских работников, в том числе 66 высшей квалификационной категории.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kumimoji="0" lang="ru-RU" sz="20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Ёди\Desktop\11399736575577157_c5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58400" y="1817251"/>
            <a:ext cx="3738586" cy="25747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9942709" y="7886700"/>
            <a:ext cx="3733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3920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00, 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Тамбовская область, г. Тамбов,                        ул. Московская, д. 29в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8 (4752)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72-53-51</a:t>
            </a:r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Ёди\Desktop\fram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50814" y="7444264"/>
            <a:ext cx="2362200" cy="23622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4653454"/>
            <a:ext cx="3801989" cy="28455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6956" y="4757269"/>
            <a:ext cx="3655647" cy="27417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6956" y="1797787"/>
            <a:ext cx="3397588" cy="26314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5888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76399" y="1714500"/>
            <a:ext cx="15749587" cy="8334510"/>
          </a:xfrm>
          <a:prstGeom prst="rect">
            <a:avLst/>
          </a:prstGeom>
          <a:blipFill dpi="0" rotWithShape="1">
            <a:blip r:embed="rId2" cstate="print">
              <a:alphaModFix amt="2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4191000" y="544949"/>
            <a:ext cx="1008583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Государственное бюджетное учреждение здравоохранения</a:t>
            </a:r>
            <a:br>
              <a:rPr lang="ru-RU" sz="2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 «Тамбовский областной кожно-венерологический клинический»</a:t>
            </a: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457200" y="939117"/>
            <a:ext cx="9296400" cy="10218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Областной кожно-венерологический клинический диспансер является организационно-методическим центром дерматовенерологической службы Тамбовской области.                             На сегодняшний день в диспансере осуществляется лечение инфекций, передаваемых половым путём и оказание медицинской помощи больным с болезнями кожи                                      в амбулаторных и стационарных условиях.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консультативно-диагностические поликлинические отделения в Тамбове, Мичуринске и Моршанске на 404 посещений в смену;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стационар на 80 коек, в том числе 40 круглосуточных и 40 дневных;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3 дерматовенерологических отделения в Тамбове, Мичуринске и Моршанске;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профилактика и ранняя диагностика болезней кожи и инфекций, передаваемых половым путем;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диспансерное наблюдение больных кожными заболеваниями, инфекциями, передаваемыми половым путем, и заразными кожными заболеваниями;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оказание специализированной медицинской помощи дерматологического профиля в условиях круглосуточного и дневного стационаров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высококвалифицированная медицинская помощь оказывается 45 врачами, 2 из числа которых являются кандидатами медицинских наук, 5 имеют высшею квалификационную категорию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68 средними медицинскими работниками, в том числе 4 с высшей квалификационной категорией.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kumimoji="0" lang="ru-RU" sz="20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439400" y="7552372"/>
            <a:ext cx="3733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392000,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Тамбовская область г.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Тамбов, ул. Карла Маркса, д.180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8 (4752)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48-45-86</a:t>
            </a:r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777" y="7362606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:\Users\ol\Desktop\XX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4305" y="1714500"/>
            <a:ext cx="5225066" cy="29391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535" y="4777336"/>
            <a:ext cx="2529160" cy="25417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399" y="4777337"/>
            <a:ext cx="4542110" cy="254125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504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71600" y="1706152"/>
            <a:ext cx="15749587" cy="8038058"/>
          </a:xfrm>
          <a:prstGeom prst="rect">
            <a:avLst/>
          </a:prstGeom>
          <a:blipFill dpi="0" rotWithShape="1">
            <a:blip r:embed="rId2" cstate="print">
              <a:alphaModFix amt="2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Сектор мирового медицинского туризма на сегодняшний день имеет одни из наиболее высоких показателей темпа роста и развития, более 50-ти стран указывают развитие медицинского туризма как одну из целей национальной политики. Развитие медицинского туризма стало причиной зарождения новой концепции здравоохранения. Согласно данной концепции, в случае, если человек не может получить надлежащую медицинскую помощь в родной стране, он может обратиться в другую страну, выбрав клинику и врача, предлагающих необходимое лечение.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Кроме того, причиной обращения за медицинской помощью в другие страны может быть ее более низкая цена по сравнению со страной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проживания, а также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желание сохранить анонимность.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Медицинский туризм в условиях возрастающей международной конкуренции стимулирует медицину к более быстрому развитию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[2]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64" name="Rectangle 12"/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3567" name="Rectangle 15"/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3570" name="Rectangle 18"/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3576" name="Rectangle 24"/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876800" y="867229"/>
            <a:ext cx="9016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88493" y="493673"/>
            <a:ext cx="1211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Медицинский туризм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практика предоставления плановых медицинских услуг за пределами региона проживания пациентов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[1]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206" y="1648252"/>
            <a:ext cx="15749587" cy="468759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8535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52600" y="1485900"/>
            <a:ext cx="15749587" cy="8334510"/>
          </a:xfrm>
          <a:prstGeom prst="rect">
            <a:avLst/>
          </a:prstGeom>
          <a:blipFill dpi="0" rotWithShape="1">
            <a:blip r:embed="rId2" cstate="print">
              <a:alphaModFix amt="2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3657600" y="316349"/>
            <a:ext cx="11176201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Государственное бюджетное учреждение здравоохранения</a:t>
            </a:r>
            <a:br>
              <a:rPr lang="ru-RU" sz="2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 «Тамбовская областная стоматологическая клиническая поликлиника»</a:t>
            </a: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826294" y="-210080"/>
            <a:ext cx="9296400" cy="1246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b="1" i="1" dirty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b="1" i="1" dirty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b="1" i="1" dirty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«Тамбовская областная клиническая стоматологическая поликлиника»                            оказывает квалифицированную стоматологическую помощь жителям и гостям Тамбовской  области.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Специалисты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медицинской организации с высшим медицинским образованием оказывают услуги по терапевтической, хирургической, ортопедической стоматологии и ортодонтии. Врачи-стоматологи и специалисты среднего звена учреждения  регулярно проходят обучение в системе непрерывного медицинского образования, участвуют в конкурсах профессионального мастерства. Поликлиника является организационно-методическим и консультативным центром, координирующим стоматологическую деятельность региона.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стоматологическая поликлиника рассчитана на 946 посещений в смену;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5 отделений, в том числе 2 отделения терапевтической стоматологии с кабинетами врачей-хирургов, 2 лечебно-профилактических отделения, отделение ортопедической стоматологии, платный и бесплатный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ортодонтические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кабинеты, детский стоматологический кабинет, зуботехническая лаборатория;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обследование пациентов с использованием современного рентгенологического оборудования,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т.ч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компьютерного 3D-томографа;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лечении зубов с применением современных материалов светового и химического отверждения, для работы со сложными корневыми каналами широко используется цифровая оптика;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съемное и несъемное протезирование с учетом эстетической составляющей;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безболезненное удаление зубов различной степени сложности;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выполняются амбулаторные операции иссечения доброкачественных новообразований челюстно-лицевой области,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зубосохраняющие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операции, хирургическое лечение заболеваний пародонта и слизистой оболочки полости рта при помощи лазерного скальпеля «Прометей»;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высококвалифицированный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штат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 68 врачей, 2 из которых – кандидаты медицинских наук, 5 врачей высшей квалификационной категории, и 89 средних медицинских работников, 6 из них – высшей квалификационной категории.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ru-RU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kumimoji="0" lang="en-US" b="1" i="1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dirty="0" smtClean="0"/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kumimoji="0" lang="ru-RU" sz="20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591800" y="7224050"/>
            <a:ext cx="3733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392012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Тамбовская область, г. Тамбов,                       ул. 60 лет Октября, д. 17а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8 (4752)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72-96-09</a:t>
            </a:r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Ёди\Desktop\ПЭФ\Фото\Фото_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9400" y="1996150"/>
            <a:ext cx="3377705" cy="22329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7" name="Picture 3" descr="C:\Users\Ёди\Desktop\fram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586278" y="6895914"/>
            <a:ext cx="2133600" cy="21336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4480850"/>
            <a:ext cx="3671196" cy="24150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8773" y="1866900"/>
            <a:ext cx="3600120" cy="2362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8773" y="4557236"/>
            <a:ext cx="3484516" cy="231036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5888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00200" y="1485900"/>
            <a:ext cx="15749587" cy="8334510"/>
          </a:xfrm>
          <a:prstGeom prst="rect">
            <a:avLst/>
          </a:prstGeom>
          <a:blipFill dpi="0" rotWithShape="1">
            <a:blip r:embed="rId2" cstate="print">
              <a:alphaModFix amt="2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2895600" y="495300"/>
            <a:ext cx="12422375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Тамбовское областное государственное автономное учреждение здравоохранения</a:t>
            </a:r>
            <a:br>
              <a:rPr lang="ru-RU" sz="2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 «Городская стоматологическая поликлиника № 2 г. Тамбова»</a:t>
            </a: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381000" y="-3236911"/>
            <a:ext cx="9296400" cy="1495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b="1" i="1" dirty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b="1" i="1" dirty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b="1" i="1" dirty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b="1" i="1" dirty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b="1" i="1" dirty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b="1" i="1" dirty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b="1" i="1" dirty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b="1" i="1" dirty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b="1" i="1" dirty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Городская стоматологическая поликлиника №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г. Тамбова является еще одной медицинской организацией области, оказывающей специализированную стоматологическую помощь жителям региона и гостям из-за рубежа. Поликлиника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оснащена современным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оборудованием, а высококвалифицированные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специалисты используют только опробованные материалы и проверенные технологии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стоматологическая поликлиника рассчитана на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733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посещений в смену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поликлинических отделений, в том числе 4 терапевтических отделений для взрослых с кабинетами врачей-хирургов, 2 детских терапевтических отделения, 2 ортопедических отделения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широкий спектр методов терапевтической реставрации зубов или восстановления ортопедическими методами: косметическая реставрация подразумевает восстановление эстетичности фронтальных (передних) зубов без привлечения стоматолога-ортопеда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зубосохраняющие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операции: резекция верхушки корня (удаление части корня с воспалительным инфильтратом);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цистэктомия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(удаление кисты);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гемисекция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(удаление одного проблемного корня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многокорневых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зубах); вскрытие и последующее лечение гнойно-воспалительных процессов челюстно-лицевой области;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безболезненное удаление зубов, в том числе ретинированных (непрорезавшихся) 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дистопированных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(которые прорезались в неправильном положении);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эффективное восстановление зубного ряда с применением передовых методов зубного протезирования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штат поликлиники укомплектован 78 врачами, в том числе 4 с высшей квалификационной категорией, и 113 средними медицинскими работниками, 12 из них – с высшей квалификационной категорией. 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en-US" b="1" i="1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dirty="0" smtClean="0"/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kumimoji="0" lang="ru-RU" sz="20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282211" y="7432249"/>
            <a:ext cx="3733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392012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Тамбовская область, г. Тамбов,                       ул.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ул.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Московская, д. 74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8 (4752) 71-82-66</a:t>
            </a:r>
          </a:p>
        </p:txBody>
      </p:sp>
      <p:pic>
        <p:nvPicPr>
          <p:cNvPr id="2050" name="Picture 2" descr="C:\Users\ol\Desktop\20180621_800x4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1643063"/>
            <a:ext cx="4224910" cy="237651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qrcoder.ru/code/?http%3A%2F%2Fstom2tambov.ru%2F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7963" y="7132687"/>
            <a:ext cx="2076450" cy="207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2869" y="1643063"/>
            <a:ext cx="3573701" cy="23765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4176737"/>
            <a:ext cx="3776911" cy="29788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094" y="4528855"/>
            <a:ext cx="4217249" cy="26038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2527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0200" y="1485900"/>
            <a:ext cx="15749587" cy="8334510"/>
          </a:xfrm>
          <a:prstGeom prst="rect">
            <a:avLst/>
          </a:prstGeom>
          <a:blipFill dpi="0" rotWithShape="1">
            <a:blip r:embed="rId2" cstate="print">
              <a:alphaModFix amt="2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905000" y="1333500"/>
            <a:ext cx="14554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Библиографический список</a:t>
            </a:r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Павлова А.А. Глобальные тренды медицинского туризма // Образование и наука в России и за Рубежом. – 2018.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№ 4.  </a:t>
            </a:r>
          </a:p>
          <a:p>
            <a:pPr marL="457200" indent="-457200"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Крестьянинова Ольга Геннадьевна Медицинский туризм: сущность и перспективы развития // ТТПС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2019. –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(49).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URL: https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://russia.travel/places/10507/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22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71600" y="1409700"/>
            <a:ext cx="15749587" cy="8334510"/>
          </a:xfrm>
          <a:prstGeom prst="rect">
            <a:avLst/>
          </a:prstGeom>
          <a:blipFill dpi="0" rotWithShape="1">
            <a:blip r:embed="rId2" cstate="print">
              <a:alphaModFix amt="2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</a:t>
            </a:r>
            <a:r>
              <a:rPr lang="ru-RU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задачами проекта являются развитие имиджа регионального здравоохранения, привлечение дополнительных внебюджетных </a:t>
            </a:r>
            <a:r>
              <a:rPr lang="ru-RU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 медицинскими организациями области, </a:t>
            </a:r>
            <a:r>
              <a:rPr lang="ru-RU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и доступности медицинской помощи как жителям </a:t>
            </a:r>
            <a:r>
              <a:rPr lang="ru-RU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региона, </a:t>
            </a:r>
            <a:r>
              <a:rPr lang="ru-RU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и </a:t>
            </a:r>
            <a:r>
              <a:rPr lang="ru-RU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гостям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зарубежных стран.</a:t>
            </a:r>
          </a:p>
        </p:txBody>
      </p:sp>
      <p:sp>
        <p:nvSpPr>
          <p:cNvPr id="23564" name="Rectangle 12"/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3567" name="Rectangle 15"/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3570" name="Rectangle 18"/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3576" name="Rectangle 24"/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737919" y="316619"/>
            <a:ext cx="901694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В нашей стране медицинский туризм получил свое развитие в рамках федерального проекта </a:t>
            </a:r>
            <a:r>
              <a:rPr lang="ru-RU" sz="3000" b="1" u="sng" dirty="0" smtClean="0">
                <a:latin typeface="Times New Roman" pitchFamily="18" charset="0"/>
                <a:cs typeface="Times New Roman" pitchFamily="18" charset="0"/>
              </a:rPr>
              <a:t>«Развития экспорта медицинских услуг»</a:t>
            </a: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 национального проекта «Здравоохранения», который активно реализуется на территории Тамбовской области с 2019 года. </a:t>
            </a:r>
            <a:endParaRPr lang="ru-RU" sz="3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ol\Desktop\Развитие экспорта медицинских услуг в 2018-2024 гг\Региональный проект\Новости\Бренд_НП_здравоохранение\ЛОГОТИП_РАЗВИТИЕ_ЭКСПОРТА_МЕДИЦИНСКИХ_УСЛУГ\PNG\Здравоохранение_РазвитиеЭкспорта_лого_RG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919" y="3906092"/>
            <a:ext cx="8265964" cy="316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62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54529" y="1364201"/>
            <a:ext cx="15749587" cy="8334510"/>
          </a:xfrm>
          <a:prstGeom prst="rect">
            <a:avLst/>
          </a:prstGeom>
          <a:blipFill dpi="0" rotWithShape="1">
            <a:blip r:embed="rId2" cstate="print">
              <a:alphaModFix amt="2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3690023" y="540723"/>
            <a:ext cx="1127860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Медицинский туризм в Тамбовской области – это:</a:t>
            </a:r>
            <a:endParaRPr kumimoji="0" lang="ru-RU" sz="3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64" name="Rectangle 12"/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3563" name="Picture 6" descr="hotpng.com (1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5900" y="2006159"/>
            <a:ext cx="1562100" cy="1562100"/>
          </a:xfrm>
          <a:prstGeom prst="rect">
            <a:avLst/>
          </a:prstGeom>
          <a:noFill/>
        </p:spPr>
      </p:pic>
      <p:sp>
        <p:nvSpPr>
          <p:cNvPr id="23565" name="Rectangle 13"/>
          <p:cNvSpPr>
            <a:spLocks noChangeArrowheads="1"/>
          </p:cNvSpPr>
          <p:nvPr/>
        </p:nvSpPr>
        <p:spPr bwMode="auto">
          <a:xfrm>
            <a:off x="2819400" y="2093269"/>
            <a:ext cx="14281691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45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высокоспециализированная медицинская помощь, отвечающая стандартам и порядкам ее оказания</a:t>
            </a:r>
            <a:endParaRPr kumimoji="0" lang="ru-RU" sz="4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67" name="Rectangle 15"/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3566" name="Picture 7" descr="hotpng.co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3540" y="3598960"/>
            <a:ext cx="1752600" cy="1752600"/>
          </a:xfrm>
          <a:prstGeom prst="rect">
            <a:avLst/>
          </a:prstGeom>
          <a:noFill/>
        </p:spPr>
      </p:pic>
      <p:sp>
        <p:nvSpPr>
          <p:cNvPr id="23568" name="Rectangle 16"/>
          <p:cNvSpPr>
            <a:spLocks noChangeArrowheads="1"/>
          </p:cNvSpPr>
          <p:nvPr/>
        </p:nvSpPr>
        <p:spPr bwMode="auto">
          <a:xfrm>
            <a:off x="5165151" y="4001444"/>
            <a:ext cx="9590189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45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квалифицированные медицинские </a:t>
            </a:r>
            <a:endParaRPr kumimoji="0" lang="en-US" sz="45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5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специалисты</a:t>
            </a:r>
            <a:endParaRPr kumimoji="0" lang="ru-RU" sz="4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70" name="Rectangle 18"/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3569" name="Picture 8" descr="hotpng.com (1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00" y="6006659"/>
            <a:ext cx="1752600" cy="1752600"/>
          </a:xfrm>
          <a:prstGeom prst="rect">
            <a:avLst/>
          </a:prstGeom>
          <a:noFill/>
        </p:spPr>
      </p:pic>
      <p:sp>
        <p:nvSpPr>
          <p:cNvPr id="23571" name="Rectangle 19"/>
          <p:cNvSpPr>
            <a:spLocks noChangeArrowheads="1"/>
          </p:cNvSpPr>
          <p:nvPr/>
        </p:nvSpPr>
        <p:spPr bwMode="auto">
          <a:xfrm>
            <a:off x="5248405" y="6385773"/>
            <a:ext cx="1115749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5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доступная </a:t>
            </a:r>
            <a:r>
              <a:rPr kumimoji="0" lang="ru-RU" sz="45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стоимость</a:t>
            </a:r>
            <a:r>
              <a:rPr kumimoji="0" lang="en-US" sz="4500" b="1" i="0" u="sng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45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медицинских </a:t>
            </a:r>
            <a:r>
              <a:rPr kumimoji="0" lang="ru-RU" sz="45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услуг</a:t>
            </a:r>
            <a:endParaRPr kumimoji="0" lang="ru-RU" sz="4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76" name="Rectangle 24"/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3575" name="Picture 12" descr="pngwing.co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500" y="8026232"/>
            <a:ext cx="1524000" cy="1680308"/>
          </a:xfrm>
          <a:prstGeom prst="rect">
            <a:avLst/>
          </a:prstGeom>
          <a:noFill/>
        </p:spPr>
      </p:pic>
      <p:sp>
        <p:nvSpPr>
          <p:cNvPr id="23577" name="Rectangle 25"/>
          <p:cNvSpPr>
            <a:spLocks noChangeArrowheads="1"/>
          </p:cNvSpPr>
          <p:nvPr/>
        </p:nvSpPr>
        <p:spPr bwMode="auto">
          <a:xfrm>
            <a:off x="4813861" y="8190237"/>
            <a:ext cx="1046639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5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знакомство с культурно-историческим </a:t>
            </a:r>
            <a:endParaRPr kumimoji="0" lang="en-US" sz="45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5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наследием </a:t>
            </a:r>
            <a:r>
              <a:rPr kumimoji="0" lang="ru-RU" sz="45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региона</a:t>
            </a:r>
            <a:endParaRPr kumimoji="0" lang="ru-RU" sz="4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88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71600" y="1409700"/>
            <a:ext cx="15749587" cy="8334510"/>
          </a:xfrm>
          <a:prstGeom prst="rect">
            <a:avLst/>
          </a:prstGeom>
          <a:blipFill dpi="0" rotWithShape="1">
            <a:blip r:embed="rId2" cstate="print">
              <a:alphaModFix amt="2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564" name="Rectangle 12"/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3567" name="Rectangle 15"/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3570" name="Rectangle 18"/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3576" name="Rectangle 24"/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4689468" y="1056175"/>
            <a:ext cx="815340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Сочетание </a:t>
            </a:r>
            <a:r>
              <a:rPr lang="ru-RU" sz="2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богатого культурного и исторического наследия с качественной медицинской помощью, оказываемой высококлассными специалистами в учреждениях здравоохранения области по доступным ценам, делает </a:t>
            </a:r>
            <a:r>
              <a:rPr lang="ru-RU" sz="2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Тамбовскую область </a:t>
            </a:r>
            <a:r>
              <a:rPr lang="ru-RU" sz="2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высокой степени </a:t>
            </a:r>
            <a:r>
              <a:rPr lang="ru-RU" sz="2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привлекательной </a:t>
            </a:r>
            <a:r>
              <a:rPr lang="ru-RU" sz="2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медицинских туристов. </a:t>
            </a:r>
            <a:r>
              <a:rPr lang="en-US" sz="2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</a:t>
            </a:r>
            <a:r>
              <a:rPr lang="ru-RU" sz="2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 ведущих медицинских организаций - участников проекта «Развитие экспорта медицинских услуг» </a:t>
            </a:r>
            <a:r>
              <a:rPr lang="ru-RU" sz="2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оказывают медицинскую помощь как населению области, так и гостям из-за рубежа, </a:t>
            </a:r>
            <a:r>
              <a:rPr lang="en-US" sz="2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</a:t>
            </a:r>
            <a:r>
              <a:rPr lang="ru-RU" sz="2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53 профилям</a:t>
            </a:r>
            <a:r>
              <a:rPr lang="ru-RU" sz="2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онкология и </a:t>
            </a:r>
            <a:r>
              <a:rPr lang="ru-RU" sz="2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онкоурология</a:t>
            </a:r>
            <a:r>
              <a:rPr lang="ru-RU" sz="2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2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широкий </a:t>
            </a:r>
            <a:r>
              <a:rPr lang="ru-RU" sz="2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спектр реабилитационных программ для восстановления после различных заболеваний, травматология и ортопедия, включая сложнейшие операции по </a:t>
            </a:r>
            <a:r>
              <a:rPr lang="ru-RU" sz="2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эндопротезированию</a:t>
            </a:r>
            <a:r>
              <a:rPr lang="ru-RU" sz="2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торакальная, сосудистая, </a:t>
            </a:r>
            <a:r>
              <a:rPr lang="ru-RU" sz="2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гнойная </a:t>
            </a:r>
            <a:r>
              <a:rPr lang="ru-RU" sz="2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хирургия и нейрохирургия, весь спектр стоматологических услуг, включая хирургическую стоматологию в стационарных условиях, консервативное и оперативное лечение </a:t>
            </a:r>
            <a:r>
              <a:rPr lang="ru-RU" sz="2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пат</a:t>
            </a:r>
            <a:r>
              <a:rPr lang="ru-RU" sz="2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</a:t>
            </a:r>
            <a:r>
              <a:rPr lang="ru-RU" sz="2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логий </a:t>
            </a:r>
            <a:r>
              <a:rPr lang="ru-RU" sz="2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глаза и его придаточного аппарата и многое другое.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9" name="Picture 7" descr="C:\Users\ol\Desktop\Развитие экспорта медицинских услуг в 2018-2024 гг\Региональный проект\Письмо_брошюры\От МО\ГБУЗ ТОДКБ\IMG_4119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705" y="6730758"/>
            <a:ext cx="4000552" cy="329589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ol\Desktop\Развитие экспорта медицинских услуг в 2018-2024 гг\Региональный проект\Письмо_брошюры\От МО\ГБУЗ ТООКД+\IMG_95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074" y="6730758"/>
            <a:ext cx="4381234" cy="32859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ol\Desktop\Развитие экспорта медицинских услуг в 2018-2024 гг\Региональный проект\Письмо_брошюры\От МО\ГБУЗ ТОКСП+\29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3600" y="7012113"/>
            <a:ext cx="4419600" cy="301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Users\ol\Desktop\Развитие экспорта медицинских услуг в 2018-2024 гг\Региональный проект\Письмо_брошюры\От МО\ГБУЗ ТОКБ им. В.Д. Бабенко\palnikov_YK6A7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63" y="1127254"/>
            <a:ext cx="3810000" cy="254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:\Users\ol\Desktop\Развитие экспорта медицинских услуг в 2018-2024 гг\Региональный проект\Письмо_брошюры\От МО\ГБУЗ ТОКБ им. В.Д. Бабенко\palnikov_YK6A643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0782" y="998018"/>
            <a:ext cx="4007810" cy="267187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ol\Desktop\Развитие экспорта медицинских услуг в 2018-2024 гг\Региональный проект\Письмо_брошюры\От МО\ГБУЗ ТОДКБ\IMG_685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06" y="4079791"/>
            <a:ext cx="3943183" cy="276739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96" y="7164349"/>
            <a:ext cx="4278501" cy="28523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4669635" y="340804"/>
            <a:ext cx="8153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Медицинская помощь в Тамбовской</a:t>
            </a:r>
            <a:r>
              <a:rPr kumimoji="0" lang="ru-RU" sz="3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области</a:t>
            </a:r>
            <a:endParaRPr kumimoji="0" lang="ru-RU" sz="3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1784" y="3846248"/>
            <a:ext cx="4017954" cy="301346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5888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46579" y="1181100"/>
            <a:ext cx="15749587" cy="8334510"/>
          </a:xfrm>
          <a:prstGeom prst="rect">
            <a:avLst/>
          </a:prstGeom>
          <a:blipFill dpi="0" rotWithShape="1">
            <a:blip r:embed="rId2" cstate="print">
              <a:alphaModFix amt="2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564" name="Rectangle 12"/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3567" name="Rectangle 15"/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3570" name="Rectangle 18"/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3576" name="Rectangle 24"/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1357192" y="1211496"/>
            <a:ext cx="9991973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Тамбовская область, славная своими чернозёмами, подарила истории не только тамбовского волка из известной пословицы. но и такие бренды, как легендарная картошка и мичуринские яблоки. На Тамбовской земле, в селе Ивановка, долгое время работал известный композитор Сергей Рахманинов. </a:t>
            </a:r>
            <a:r>
              <a:rPr lang="ru-RU" sz="2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Тамбовщина</a:t>
            </a:r>
            <a:r>
              <a:rPr lang="ru-RU" sz="2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край непростых исторических событий, романтических усадеб и открытых, щедрых людей, место, где можно в полной мере познать загадку русской души. 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1451241" y="3431572"/>
            <a:ext cx="9897924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Довольно мягкий Тамбовский климат располагает, чтобы приезжать сюда в любое время года. Зимой средняя температура </a:t>
            </a:r>
            <a:r>
              <a:rPr lang="ru-RU" sz="2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редко </a:t>
            </a:r>
            <a:r>
              <a:rPr lang="ru-RU" sz="2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опускается ниже −8 °</a:t>
            </a:r>
            <a:r>
              <a:rPr lang="ru-RU" sz="2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C, летом воздух может прогреваться </a:t>
            </a:r>
            <a:r>
              <a:rPr lang="ru-RU" sz="2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 +35 °</a:t>
            </a:r>
            <a:r>
              <a:rPr lang="ru-RU" sz="2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С.</a:t>
            </a:r>
            <a:r>
              <a:rPr lang="en-US" sz="2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теплое время года </a:t>
            </a:r>
            <a:r>
              <a:rPr lang="ru-RU" sz="2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можно путешествовать по православным святыням и барским </a:t>
            </a:r>
            <a:r>
              <a:rPr lang="ru-RU" sz="2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усадьбам, в которых проводят </a:t>
            </a:r>
            <a:r>
              <a:rPr lang="ru-RU" sz="2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выставки, экскурсии и региональные праздники. Большинство из них расположены в красивых местах, где можно гулять часами и купаться в водоемах. Зимой после катания на снегоходе по полям можно согреться в музеях и уютных тамбовских </a:t>
            </a:r>
            <a:r>
              <a:rPr lang="ru-RU" sz="2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кафе</a:t>
            </a:r>
            <a:r>
              <a:rPr lang="en-US" sz="2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[3]</a:t>
            </a:r>
            <a:r>
              <a:rPr lang="ru-RU" sz="2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1752" y="1683241"/>
            <a:ext cx="6075991" cy="40506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2591972" y="108936"/>
            <a:ext cx="13258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Медицинский туризм в Тамбовской области – это не только доступные                               и качественные медицинские услуги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684" y="6380145"/>
            <a:ext cx="5244534" cy="33901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380145"/>
            <a:ext cx="5127674" cy="34151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3218" y="6363966"/>
            <a:ext cx="5071480" cy="337977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6641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71600" y="1409700"/>
            <a:ext cx="15749587" cy="8334510"/>
          </a:xfrm>
          <a:prstGeom prst="rect">
            <a:avLst/>
          </a:prstGeom>
          <a:blipFill dpi="0" rotWithShape="1">
            <a:blip r:embed="rId2" cstate="print">
              <a:alphaModFix amt="2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902493" y="114300"/>
            <a:ext cx="1668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етально о медицинских услугах, оказанной иностранным гражданам в медицинских организациях Тамбовской области</a:t>
            </a:r>
            <a:endParaRPr lang="ru-RU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348343" y="1358965"/>
            <a:ext cx="17373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2021 году медицинскую помощь в медицинских организациях Тамбовской области получили  </a:t>
            </a:r>
            <a:r>
              <a:rPr kumimoji="0" lang="en-US" sz="2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</a:t>
            </a:r>
            <a:r>
              <a:rPr kumimoji="0" lang="ru-RU" sz="2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26,0 тыс.</a:t>
            </a:r>
            <a:r>
              <a:rPr kumimoji="0" lang="ru-RU" sz="27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иностранных граждан, за 9 месяцев 2022 года –</a:t>
            </a:r>
            <a:r>
              <a:rPr kumimoji="0" lang="ru-RU" sz="27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28,2 тыс.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иностранных граждан.</a:t>
            </a:r>
            <a:endParaRPr kumimoji="0" lang="ru-RU" sz="2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4223658" y="2384911"/>
            <a:ext cx="10519228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Динамика количества иностранных граждан, получивших медицинскую помощь в медицинских организациях Тамбовской области в 201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-2022 гг.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kumimoji="0" lang="ru-RU" sz="23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543308086"/>
              </p:ext>
            </p:extLst>
          </p:nvPr>
        </p:nvGraphicFramePr>
        <p:xfrm>
          <a:off x="4419600" y="3224145"/>
          <a:ext cx="10553700" cy="5972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8" name="Picture 4" descr="C:\Users\ol\Desktop\Arrow-Down-Download-PNG-Imag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4519545"/>
            <a:ext cx="972298" cy="97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ol\Desktop\Arrow-Up-PNG-Phot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0" y="4955153"/>
            <a:ext cx="762791" cy="93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86200" y="9258300"/>
            <a:ext cx="1150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Уменьшение количества пролеченных иностранных граждан  в 2020 году по сравнению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2018-2019 гг. связано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ограничениями оказания плановой медицинской помощи в связи с распространением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COVID-19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88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71600" y="1409700"/>
            <a:ext cx="15749587" cy="8334510"/>
          </a:xfrm>
          <a:prstGeom prst="rect">
            <a:avLst/>
          </a:prstGeom>
          <a:blipFill dpi="0" rotWithShape="1">
            <a:blip r:embed="rId2" cstate="print">
              <a:alphaModFix amt="2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673032979"/>
              </p:ext>
            </p:extLst>
          </p:nvPr>
        </p:nvGraphicFramePr>
        <p:xfrm>
          <a:off x="2622946" y="1186727"/>
          <a:ext cx="14217254" cy="7695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3124200" y="117002"/>
            <a:ext cx="11480007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3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Страновой</a:t>
            </a:r>
            <a:r>
              <a:rPr kumimoji="0" lang="ru-RU" sz="2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разрез иностранных</a:t>
            </a:r>
            <a:r>
              <a:rPr kumimoji="0" lang="ru-RU" sz="23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пациентов, получивших медицинскую помощь в медицинских организациях Тамбовской области</a:t>
            </a:r>
            <a:r>
              <a:rPr kumimoji="0" lang="en-US" sz="23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3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2021 году, выглядит следующим образом</a:t>
            </a:r>
            <a:r>
              <a:rPr kumimoji="0" lang="en-US" sz="23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kumimoji="0" lang="ru-RU" sz="23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05200" y="7200900"/>
            <a:ext cx="1242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514600" y="8648700"/>
            <a:ext cx="12420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Подавляющее большинство иностранных граждан, обращающихся за медицинской помощью в учреждения здравоохранения области, – выходцы из стран СНГ.</a:t>
            </a:r>
            <a:endParaRPr lang="ru-RU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63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71600" y="1409700"/>
            <a:ext cx="15749587" cy="8334510"/>
          </a:xfrm>
          <a:prstGeom prst="rect">
            <a:avLst/>
          </a:prstGeom>
          <a:blipFill dpi="0" rotWithShape="1">
            <a:blip r:embed="rId2" cstate="print">
              <a:alphaModFix amt="2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3765330785"/>
              </p:ext>
            </p:extLst>
          </p:nvPr>
        </p:nvGraphicFramePr>
        <p:xfrm>
          <a:off x="4415972" y="1257300"/>
          <a:ext cx="8915400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3352800" y="250568"/>
            <a:ext cx="11506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Профили медицинской помощи, наиболее востребованные среди иностранных граждан в 2021 году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2281936181"/>
              </p:ext>
            </p:extLst>
          </p:nvPr>
        </p:nvGraphicFramePr>
        <p:xfrm>
          <a:off x="838200" y="1409700"/>
          <a:ext cx="17678400" cy="7648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886200" y="7829115"/>
            <a:ext cx="9982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Самая «популярная» услуга среди иностранных пациентов - 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освидетельствование с целью подтверждения или отсутствия заболевания наркоманией и инфекционных заболеваний, представляющих опасность для окружающих, при получении вида на жительство, патента, разрешения на работу. Также иностранные граждане часто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обращаются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терапевтам, педиатрам, гинекологам,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стоматологам, офтальмологам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травматологам.</a:t>
            </a:r>
          </a:p>
        </p:txBody>
      </p:sp>
    </p:spTree>
    <p:extLst>
      <p:ext uri="{BB962C8B-B14F-4D97-AF65-F5344CB8AC3E}">
        <p14:creationId xmlns:p14="http://schemas.microsoft.com/office/powerpoint/2010/main" val="204025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Красный и фиолетовый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3510</TotalTime>
  <Words>3564</Words>
  <Application>Microsoft Office PowerPoint</Application>
  <PresentationFormat>Произвольный</PresentationFormat>
  <Paragraphs>419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Wingdings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КЦ ФП РЭМУ Скворцовой</dc:title>
  <dc:creator>medexport</dc:creator>
  <cp:lastModifiedBy>ol</cp:lastModifiedBy>
  <cp:revision>435</cp:revision>
  <cp:lastPrinted>2022-11-03T06:44:18Z</cp:lastPrinted>
  <dcterms:created xsi:type="dcterms:W3CDTF">2006-08-16T00:00:00Z</dcterms:created>
  <dcterms:modified xsi:type="dcterms:W3CDTF">2022-11-30T14:32:20Z</dcterms:modified>
  <dc:identifier>DADlLnwn-uI</dc:identifier>
</cp:coreProperties>
</file>